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2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3.xml" ContentType="application/vnd.openxmlformats-officedocument.drawingml.chartshape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8" r:id="rId4"/>
    <p:sldId id="278" r:id="rId5"/>
    <p:sldId id="277" r:id="rId6"/>
    <p:sldId id="265" r:id="rId7"/>
    <p:sldId id="271" r:id="rId8"/>
    <p:sldId id="279" r:id="rId9"/>
    <p:sldId id="266" r:id="rId10"/>
    <p:sldId id="276" r:id="rId11"/>
  </p:sldIdLst>
  <p:sldSz cx="18288000" cy="10287000"/>
  <p:notesSz cx="6858000" cy="9144000"/>
  <p:embeddedFontLst>
    <p:embeddedFont>
      <p:font typeface="Source Han Sans KR" panose="020B0600000101010101" charset="-127"/>
      <p:regular r:id="rId13"/>
    </p:embeddedFont>
    <p:embeddedFont>
      <p:font typeface="Source Han Sans KR Bold" panose="020B0600000101010101" charset="-127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030" autoAdjust="0"/>
  </p:normalViewPr>
  <p:slideViewPr>
    <p:cSldViewPr>
      <p:cViewPr varScale="1">
        <p:scale>
          <a:sx n="81" d="100"/>
          <a:sy n="81" d="100"/>
        </p:scale>
        <p:origin x="174" y="102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324233645322635E-2"/>
          <c:y val="1.0617842035250815E-2"/>
          <c:w val="0.97274494874461448"/>
          <c:h val="0.893065304180562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EAC868FB-195D-46E7-939F-879A2615CE7B}" type="VALUE">
                      <a:rPr lang="en-US" altLang="ko-KR">
                        <a:solidFill>
                          <a:srgbClr val="FF0000"/>
                        </a:solidFill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05B-4A17-B4F6-61D66CB124DC}"/>
                </c:ext>
              </c:extLst>
            </c:dLbl>
            <c:dLbl>
              <c:idx val="5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4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B1D3C04-321D-46D5-ADEB-2AF0C9DAED28}" type="VALUE">
                      <a:rPr lang="en-US" altLang="ko-KR">
                        <a:solidFill>
                          <a:schemeClr val="bg1"/>
                        </a:solidFill>
                      </a:rPr>
                      <a:pPr>
                        <a:defRPr sz="4800">
                          <a:solidFill>
                            <a:srgbClr val="FF0000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4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05B-4A17-B4F6-61D66CB124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8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5월 27일</c:v>
                </c:pt>
                <c:pt idx="1">
                  <c:v>5월 28일</c:v>
                </c:pt>
                <c:pt idx="2">
                  <c:v>5월 29일</c:v>
                </c:pt>
                <c:pt idx="3">
                  <c:v>5월 30일</c:v>
                </c:pt>
                <c:pt idx="4">
                  <c:v>5월 31일</c:v>
                </c:pt>
                <c:pt idx="5">
                  <c:v>6월 1일</c:v>
                </c:pt>
                <c:pt idx="6">
                  <c:v>6월 2일</c:v>
                </c:pt>
                <c:pt idx="7">
                  <c:v>6월 3일</c:v>
                </c:pt>
                <c:pt idx="8">
                  <c:v>6월 4일</c:v>
                </c:pt>
                <c:pt idx="9">
                  <c:v>6월 5일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5B-4A17-B4F6-61D66CB124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8847040"/>
        <c:axId val="1528856160"/>
      </c:barChart>
      <c:catAx>
        <c:axId val="152884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56160"/>
        <c:crosses val="autoZero"/>
        <c:auto val="1"/>
        <c:lblAlgn val="ctr"/>
        <c:lblOffset val="100"/>
        <c:noMultiLvlLbl val="0"/>
      </c:catAx>
      <c:valAx>
        <c:axId val="152885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47040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324233645322635E-2"/>
          <c:y val="1.0617842035250815E-2"/>
          <c:w val="0.97274494874461448"/>
          <c:h val="0.893065304180562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D20E241A-1972-4D2C-8F7A-45C753EF4876}" type="VALUE">
                      <a:rPr lang="en-US" altLang="ko-KR">
                        <a:solidFill>
                          <a:srgbClr val="FF0000"/>
                        </a:solidFill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C69D-4C48-A34E-61C5F55BE153}"/>
                </c:ext>
              </c:extLst>
            </c:dLbl>
            <c:dLbl>
              <c:idx val="5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40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A020C9B-D5ED-4214-9542-D26BB11722EC}" type="VALUE">
                      <a:rPr lang="en-US" altLang="ko-KR">
                        <a:solidFill>
                          <a:schemeClr val="bg1"/>
                        </a:solidFill>
                      </a:rPr>
                      <a:pPr>
                        <a:defRPr sz="4000">
                          <a:solidFill>
                            <a:srgbClr val="FF0000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4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EB88-4FE8-8D79-54E5BB172CA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0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Sheet1!$A$7:$A$13</c:f>
              <c:strCache>
                <c:ptCount val="7"/>
                <c:pt idx="0">
                  <c:v>6월 6일</c:v>
                </c:pt>
                <c:pt idx="1">
                  <c:v>6월 7일</c:v>
                </c:pt>
                <c:pt idx="2">
                  <c:v>6월 8일</c:v>
                </c:pt>
                <c:pt idx="3">
                  <c:v>6월 9일</c:v>
                </c:pt>
                <c:pt idx="4">
                  <c:v>6월 10일</c:v>
                </c:pt>
                <c:pt idx="5">
                  <c:v>6월 11일</c:v>
                </c:pt>
                <c:pt idx="6">
                  <c:v>6월 12일</c:v>
                </c:pt>
              </c:strCache>
            </c:strRef>
          </c:cat>
          <c:val>
            <c:numRef>
              <c:f>Sheet1!$B$7:$B$13</c:f>
              <c:numCache>
                <c:formatCode>General</c:formatCode>
                <c:ptCount val="7"/>
                <c:pt idx="0">
                  <c:v>5</c:v>
                </c:pt>
                <c:pt idx="1">
                  <c:v>1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B3-4880-8150-8B646135D5D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8847040"/>
        <c:axId val="1528856160"/>
      </c:barChart>
      <c:catAx>
        <c:axId val="152884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56160"/>
        <c:crosses val="autoZero"/>
        <c:auto val="1"/>
        <c:lblAlgn val="ctr"/>
        <c:lblOffset val="100"/>
        <c:noMultiLvlLbl val="0"/>
      </c:catAx>
      <c:valAx>
        <c:axId val="152885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47040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324233645322635E-2"/>
          <c:y val="1.0617842035250815E-2"/>
          <c:w val="0.97274494874461448"/>
          <c:h val="0.893065304180562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189A5DCA-78AB-4D2F-9AC1-A2C900ACEA33}" type="VALUE">
                      <a:rPr lang="en-US" altLang="ko-KR">
                        <a:solidFill>
                          <a:srgbClr val="FF0000"/>
                        </a:solidFill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8CF9-477C-A108-E2F849C64E39}"/>
                </c:ext>
              </c:extLst>
            </c:dLbl>
            <c:dLbl>
              <c:idx val="5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4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CE297E8-0947-4CA8-A1A8-6AE9781DDD92}" type="VALUE">
                      <a:rPr lang="en-US" altLang="ko-KR">
                        <a:solidFill>
                          <a:schemeClr val="bg1"/>
                        </a:solidFill>
                      </a:rPr>
                      <a:pPr>
                        <a:defRPr sz="4800">
                          <a:solidFill>
                            <a:srgbClr val="FF0000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4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6FE-4A77-AB56-8F0D2F7863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8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5월 27일</c:v>
                </c:pt>
                <c:pt idx="1">
                  <c:v>5월 28일</c:v>
                </c:pt>
                <c:pt idx="2">
                  <c:v>5월 29일</c:v>
                </c:pt>
                <c:pt idx="3">
                  <c:v>5월 30일</c:v>
                </c:pt>
                <c:pt idx="4">
                  <c:v>5월 31일</c:v>
                </c:pt>
                <c:pt idx="5">
                  <c:v>6월 1일</c:v>
                </c:pt>
                <c:pt idx="6">
                  <c:v>6월 2일</c:v>
                </c:pt>
                <c:pt idx="7">
                  <c:v>6월 3일</c:v>
                </c:pt>
                <c:pt idx="8">
                  <c:v>6월 4일</c:v>
                </c:pt>
                <c:pt idx="9">
                  <c:v>6월 5일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</c:v>
                </c:pt>
                <c:pt idx="1">
                  <c:v>2</c:v>
                </c:pt>
                <c:pt idx="2">
                  <c:v>4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04-4162-B611-3C95D4F57EE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8847040"/>
        <c:axId val="1528856160"/>
      </c:barChart>
      <c:catAx>
        <c:axId val="152884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56160"/>
        <c:crosses val="autoZero"/>
        <c:auto val="1"/>
        <c:lblAlgn val="ctr"/>
        <c:lblOffset val="100"/>
        <c:noMultiLvlLbl val="0"/>
      </c:catAx>
      <c:valAx>
        <c:axId val="152885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47040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324233645322635E-2"/>
          <c:y val="1.0617842035250815E-2"/>
          <c:w val="0.97274494874461448"/>
          <c:h val="0.893065304180562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14738C68-764E-46F5-BDD4-BBFB842D21D6}" type="VALUE">
                      <a:rPr lang="en-US" altLang="ko-KR">
                        <a:solidFill>
                          <a:srgbClr val="FF0000"/>
                        </a:solidFill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5B87-4989-BBD3-B824DF09CD68}"/>
                </c:ext>
              </c:extLst>
            </c:dLbl>
            <c:dLbl>
              <c:idx val="5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4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15341D2-EDC5-49B5-B32F-8EC2AB045EF8}" type="VALUE">
                      <a:rPr lang="en-US" altLang="ko-KR">
                        <a:solidFill>
                          <a:schemeClr val="bg1"/>
                        </a:solidFill>
                      </a:rPr>
                      <a:pPr>
                        <a:defRPr sz="4800">
                          <a:solidFill>
                            <a:srgbClr val="FF0000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4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6FE-4A77-AB56-8F0D2F7863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8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Sheet1!$A$7:$A$13</c:f>
              <c:strCache>
                <c:ptCount val="7"/>
                <c:pt idx="0">
                  <c:v>6월 6일</c:v>
                </c:pt>
                <c:pt idx="1">
                  <c:v>6월 7일</c:v>
                </c:pt>
                <c:pt idx="2">
                  <c:v>6월 8일</c:v>
                </c:pt>
                <c:pt idx="3">
                  <c:v>6월 9일</c:v>
                </c:pt>
                <c:pt idx="4">
                  <c:v>6월 10일</c:v>
                </c:pt>
                <c:pt idx="5">
                  <c:v>6월 11일</c:v>
                </c:pt>
                <c:pt idx="6">
                  <c:v>6월 12일</c:v>
                </c:pt>
              </c:strCache>
            </c:strRef>
          </c:cat>
          <c:val>
            <c:numRef>
              <c:f>Sheet1!$B$7:$B$13</c:f>
              <c:numCache>
                <c:formatCode>General</c:formatCode>
                <c:ptCount val="7"/>
                <c:pt idx="0">
                  <c:v>7</c:v>
                </c:pt>
                <c:pt idx="1">
                  <c:v>4</c:v>
                </c:pt>
                <c:pt idx="2">
                  <c:v>0</c:v>
                </c:pt>
                <c:pt idx="3">
                  <c:v>2</c:v>
                </c:pt>
                <c:pt idx="4">
                  <c:v>0</c:v>
                </c:pt>
                <c:pt idx="5">
                  <c:v>1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04-4162-B611-3C95D4F57EE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8847040"/>
        <c:axId val="1528856160"/>
      </c:barChart>
      <c:catAx>
        <c:axId val="152884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56160"/>
        <c:crosses val="autoZero"/>
        <c:auto val="1"/>
        <c:lblAlgn val="ctr"/>
        <c:lblOffset val="100"/>
        <c:noMultiLvlLbl val="0"/>
      </c:catAx>
      <c:valAx>
        <c:axId val="152885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8847040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0.10901</cdr:x>
      <cdr:y>0.07558</cdr:y>
    </cdr:from>
    <cdr:to>
      <cdr:x>0.2175</cdr:x>
      <cdr:y>0.21512</cdr:y>
    </cdr:to>
    <cdr:sp macro="" textlink="">
      <cdr:nvSpPr>
        <cdr:cNvPr id="2" name="화살표: 오른쪽 1">
          <a:extLst xmlns:a="http://schemas.openxmlformats.org/drawingml/2006/main">
            <a:ext uri="{FF2B5EF4-FFF2-40B4-BE49-F238E27FC236}">
              <a16:creationId xmlns:a16="http://schemas.microsoft.com/office/drawing/2014/main" id="{D6045B25-9640-61FD-9DF1-582C26E5D330}"/>
            </a:ext>
          </a:extLst>
        </cdr:cNvPr>
        <cdr:cNvSpPr/>
      </cdr:nvSpPr>
      <cdr:spPr>
        <a:xfrm xmlns:a="http://schemas.openxmlformats.org/drawingml/2006/main" rot="10800000">
          <a:off x="1761002" y="660379"/>
          <a:ext cx="1752590" cy="1219239"/>
        </a:xfrm>
        <a:prstGeom xmlns:a="http://schemas.openxmlformats.org/drawingml/2006/main" prst="rightArrow">
          <a:avLst/>
        </a:prstGeom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endParaRPr lang="ko-KR" dirty="0"/>
        </a:p>
      </cdr:txBody>
    </cdr:sp>
  </cdr:relSizeAnchor>
  <cdr:relSizeAnchor xmlns:cdr="http://schemas.openxmlformats.org/drawingml/2006/chartDrawing">
    <cdr:from>
      <cdr:x>0.35849</cdr:x>
      <cdr:y>0.31105</cdr:y>
    </cdr:from>
    <cdr:to>
      <cdr:x>0.42925</cdr:x>
      <cdr:y>0.36337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C876B9FA-955E-A9DE-22E4-D02BEFFDD951}"/>
            </a:ext>
          </a:extLst>
        </cdr:cNvPr>
        <cdr:cNvSpPr txBox="1"/>
      </cdr:nvSpPr>
      <cdr:spPr>
        <a:xfrm xmlns:a="http://schemas.openxmlformats.org/drawingml/2006/main">
          <a:off x="5791200" y="2717779"/>
          <a:ext cx="11430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  <cdr:relSizeAnchor xmlns:cdr="http://schemas.openxmlformats.org/drawingml/2006/chartDrawing">
    <cdr:from>
      <cdr:x>0.13731</cdr:x>
      <cdr:y>0.12196</cdr:y>
    </cdr:from>
    <cdr:to>
      <cdr:x>0.30712</cdr:x>
      <cdr:y>0.23533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8C5DED1C-AA5A-D6FD-A225-E498AB53A293}"/>
            </a:ext>
          </a:extLst>
        </cdr:cNvPr>
        <cdr:cNvSpPr txBox="1"/>
      </cdr:nvSpPr>
      <cdr:spPr>
        <a:xfrm xmlns:a="http://schemas.openxmlformats.org/drawingml/2006/main">
          <a:off x="2218202" y="1065663"/>
          <a:ext cx="2743179" cy="99057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800" dirty="0" smtClean="0">
              <a:solidFill>
                <a:schemeClr val="bg1"/>
              </a:solidFill>
            </a:rPr>
            <a:t>UA </a:t>
          </a:r>
          <a:r>
            <a:rPr lang="ko-KR" altLang="en-US" sz="1800" dirty="0" smtClean="0">
              <a:solidFill>
                <a:schemeClr val="bg1"/>
              </a:solidFill>
            </a:rPr>
            <a:t>광고 후</a:t>
          </a:r>
          <a:endParaRPr lang="ko-KR" altLang="en-US" sz="1800" dirty="0">
            <a:solidFill>
              <a:schemeClr val="bg1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0.10849</cdr:x>
      <cdr:y>0.0407</cdr:y>
    </cdr:from>
    <cdr:to>
      <cdr:x>0.21698</cdr:x>
      <cdr:y>0.18024</cdr:y>
    </cdr:to>
    <cdr:sp macro="" textlink="">
      <cdr:nvSpPr>
        <cdr:cNvPr id="2" name="화살표: 오른쪽 1">
          <a:extLst xmlns:a="http://schemas.openxmlformats.org/drawingml/2006/main">
            <a:ext uri="{FF2B5EF4-FFF2-40B4-BE49-F238E27FC236}">
              <a16:creationId xmlns:a16="http://schemas.microsoft.com/office/drawing/2014/main" id="{D6045B25-9640-61FD-9DF1-582C26E5D330}"/>
            </a:ext>
          </a:extLst>
        </cdr:cNvPr>
        <cdr:cNvSpPr/>
      </cdr:nvSpPr>
      <cdr:spPr>
        <a:xfrm xmlns:a="http://schemas.openxmlformats.org/drawingml/2006/main" rot="10800000">
          <a:off x="1752600" y="355579"/>
          <a:ext cx="1752590" cy="1219239"/>
        </a:xfrm>
        <a:prstGeom xmlns:a="http://schemas.openxmlformats.org/drawingml/2006/main" prst="rightArrow">
          <a:avLst/>
        </a:prstGeom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endParaRPr lang="ko-KR" dirty="0"/>
        </a:p>
      </cdr:txBody>
    </cdr:sp>
  </cdr:relSizeAnchor>
  <cdr:relSizeAnchor xmlns:cdr="http://schemas.openxmlformats.org/drawingml/2006/chartDrawing">
    <cdr:from>
      <cdr:x>0.35849</cdr:x>
      <cdr:y>0.31105</cdr:y>
    </cdr:from>
    <cdr:to>
      <cdr:x>0.42925</cdr:x>
      <cdr:y>0.36337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C876B9FA-955E-A9DE-22E4-D02BEFFDD951}"/>
            </a:ext>
          </a:extLst>
        </cdr:cNvPr>
        <cdr:cNvSpPr txBox="1"/>
      </cdr:nvSpPr>
      <cdr:spPr>
        <a:xfrm xmlns:a="http://schemas.openxmlformats.org/drawingml/2006/main">
          <a:off x="5791200" y="2717779"/>
          <a:ext cx="11430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  <cdr:relSizeAnchor xmlns:cdr="http://schemas.openxmlformats.org/drawingml/2006/chartDrawing">
    <cdr:from>
      <cdr:x>0.12736</cdr:x>
      <cdr:y>0.0843</cdr:y>
    </cdr:from>
    <cdr:to>
      <cdr:x>0.29717</cdr:x>
      <cdr:y>0.19767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8C5DED1C-AA5A-D6FD-A225-E498AB53A293}"/>
            </a:ext>
          </a:extLst>
        </cdr:cNvPr>
        <cdr:cNvSpPr txBox="1"/>
      </cdr:nvSpPr>
      <cdr:spPr>
        <a:xfrm xmlns:a="http://schemas.openxmlformats.org/drawingml/2006/main">
          <a:off x="2057400" y="736579"/>
          <a:ext cx="2743179" cy="99057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800" dirty="0" smtClean="0">
              <a:solidFill>
                <a:schemeClr val="bg1"/>
              </a:solidFill>
            </a:rPr>
            <a:t>UA </a:t>
          </a:r>
          <a:r>
            <a:rPr lang="ko-KR" altLang="en-US" sz="1800" dirty="0" smtClean="0">
              <a:solidFill>
                <a:schemeClr val="bg1"/>
              </a:solidFill>
            </a:rPr>
            <a:t>광고 후</a:t>
          </a:r>
          <a:endParaRPr lang="ko-KR" altLang="en-US" sz="1800" dirty="0">
            <a:solidFill>
              <a:schemeClr val="bg1"/>
            </a:solidFill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0.13915</cdr:x>
      <cdr:y>0</cdr:y>
    </cdr:from>
    <cdr:to>
      <cdr:x>0.24764</cdr:x>
      <cdr:y>0.13954</cdr:y>
    </cdr:to>
    <cdr:sp macro="" textlink="">
      <cdr:nvSpPr>
        <cdr:cNvPr id="2" name="화살표: 오른쪽 1">
          <a:extLst xmlns:a="http://schemas.openxmlformats.org/drawingml/2006/main">
            <a:ext uri="{FF2B5EF4-FFF2-40B4-BE49-F238E27FC236}">
              <a16:creationId xmlns:a16="http://schemas.microsoft.com/office/drawing/2014/main" id="{D6045B25-9640-61FD-9DF1-582C26E5D330}"/>
            </a:ext>
          </a:extLst>
        </cdr:cNvPr>
        <cdr:cNvSpPr/>
      </cdr:nvSpPr>
      <cdr:spPr>
        <a:xfrm xmlns:a="http://schemas.openxmlformats.org/drawingml/2006/main" rot="10800000">
          <a:off x="2247905" y="-1054120"/>
          <a:ext cx="1752590" cy="1219239"/>
        </a:xfrm>
        <a:prstGeom xmlns:a="http://schemas.openxmlformats.org/drawingml/2006/main" prst="rightArrow">
          <a:avLst/>
        </a:prstGeom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endParaRPr lang="ko-KR" dirty="0"/>
        </a:p>
      </cdr:txBody>
    </cdr:sp>
  </cdr:relSizeAnchor>
  <cdr:relSizeAnchor xmlns:cdr="http://schemas.openxmlformats.org/drawingml/2006/chartDrawing">
    <cdr:from>
      <cdr:x>0.35849</cdr:x>
      <cdr:y>0.31105</cdr:y>
    </cdr:from>
    <cdr:to>
      <cdr:x>0.42925</cdr:x>
      <cdr:y>0.36337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C876B9FA-955E-A9DE-22E4-D02BEFFDD951}"/>
            </a:ext>
          </a:extLst>
        </cdr:cNvPr>
        <cdr:cNvSpPr txBox="1"/>
      </cdr:nvSpPr>
      <cdr:spPr>
        <a:xfrm xmlns:a="http://schemas.openxmlformats.org/drawingml/2006/main">
          <a:off x="5791200" y="2717779"/>
          <a:ext cx="11430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  <cdr:relSizeAnchor xmlns:cdr="http://schemas.openxmlformats.org/drawingml/2006/chartDrawing">
    <cdr:from>
      <cdr:x>0.16038</cdr:x>
      <cdr:y>0.04781</cdr:y>
    </cdr:from>
    <cdr:to>
      <cdr:x>0.33019</cdr:x>
      <cdr:y>0.16118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8C5DED1C-AA5A-D6FD-A225-E498AB53A293}"/>
            </a:ext>
          </a:extLst>
        </cdr:cNvPr>
        <cdr:cNvSpPr txBox="1"/>
      </cdr:nvSpPr>
      <cdr:spPr>
        <a:xfrm xmlns:a="http://schemas.openxmlformats.org/drawingml/2006/main">
          <a:off x="2590800" y="417708"/>
          <a:ext cx="2743179" cy="99057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1800" dirty="0">
              <a:solidFill>
                <a:schemeClr val="bg1"/>
              </a:solidFill>
            </a:rPr>
            <a:t>업데이트 후</a:t>
          </a: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2A9A7-C660-45EF-91CD-D358F915E449}" type="datetimeFigureOut">
              <a:rPr lang="ko-KR" altLang="en-US" smtClean="0"/>
              <a:t>2024-06-13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FD088A-E9FB-4CF4-97EA-184572005B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653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ko-KR" altLang="en-US" dirty="0" smtClean="0"/>
              <a:t>이번 </a:t>
            </a:r>
            <a:r>
              <a:rPr lang="en-US" altLang="ko-KR" dirty="0" smtClean="0"/>
              <a:t>1</a:t>
            </a:r>
            <a:r>
              <a:rPr lang="ko-KR" altLang="en-US" dirty="0" smtClean="0"/>
              <a:t>조 발표를 </a:t>
            </a:r>
            <a:r>
              <a:rPr lang="ko-KR" altLang="en-US" dirty="0" err="1" smtClean="0"/>
              <a:t>맡게된</a:t>
            </a:r>
            <a:r>
              <a:rPr lang="ko-KR" altLang="en-US" dirty="0" smtClean="0"/>
              <a:t> 백호영이라고 합니다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031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일단 먼저 저희 업데이트 소식을 먼저 보도록 하겠습니다 많은 분들이 원하셨던 초기 돈이 너무 부족하다 하여 </a:t>
            </a:r>
            <a:r>
              <a:rPr lang="en-US" altLang="ko-KR" dirty="0" smtClean="0"/>
              <a:t>3</a:t>
            </a:r>
            <a:r>
              <a:rPr lang="ko-KR" altLang="en-US" dirty="0" smtClean="0"/>
              <a:t>만원에서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만원으로 늘렸습니다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177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그리고 강화를 </a:t>
            </a:r>
            <a:r>
              <a:rPr lang="ko-KR" altLang="en-US" dirty="0" err="1" smtClean="0"/>
              <a:t>하였을때</a:t>
            </a:r>
            <a:r>
              <a:rPr lang="ko-KR" altLang="en-US" dirty="0" smtClean="0"/>
              <a:t> 집 판</a:t>
            </a:r>
            <a:r>
              <a:rPr lang="ko-KR" altLang="en-US" baseline="0" dirty="0" smtClean="0"/>
              <a:t>매가 유저들이 집 판매 비용이 너무 적다고 하여 크게 늘렸으며 하지만 </a:t>
            </a:r>
            <a:r>
              <a:rPr lang="ko-KR" altLang="en-US" baseline="0" dirty="0" err="1" smtClean="0"/>
              <a:t>실패하였을때</a:t>
            </a:r>
            <a:r>
              <a:rPr lang="ko-KR" altLang="en-US" baseline="0" dirty="0" smtClean="0"/>
              <a:t> 처음부터 </a:t>
            </a:r>
            <a:r>
              <a:rPr lang="ko-KR" altLang="en-US" baseline="0" dirty="0" err="1" smtClean="0"/>
              <a:t>돌아가게하는게</a:t>
            </a:r>
            <a:r>
              <a:rPr lang="ko-KR" altLang="en-US" baseline="0" dirty="0" smtClean="0"/>
              <a:t> 아닌 </a:t>
            </a:r>
            <a:r>
              <a:rPr lang="ko-KR" altLang="en-US" baseline="0" dirty="0" err="1" smtClean="0"/>
              <a:t>전단계로</a:t>
            </a:r>
            <a:r>
              <a:rPr lang="ko-KR" altLang="en-US" baseline="0" dirty="0" smtClean="0"/>
              <a:t> 돌아가 </a:t>
            </a:r>
            <a:r>
              <a:rPr lang="ko-KR" altLang="en-US" baseline="0" dirty="0" err="1" smtClean="0"/>
              <a:t>판매비용이</a:t>
            </a:r>
            <a:r>
              <a:rPr lang="ko-KR" altLang="en-US" baseline="0" dirty="0" smtClean="0"/>
              <a:t> 확 줄어들게 업데이트를 하였습니다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60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저는 업데이트 전과 후를 데이터 수집을 하였고 데이터는 신규유저수와 일</a:t>
            </a:r>
            <a:r>
              <a:rPr lang="ko-KR" altLang="en-US" baseline="0" dirty="0" smtClean="0"/>
              <a:t> 단위로 측정한 </a:t>
            </a:r>
            <a:r>
              <a:rPr lang="ko-KR" altLang="en-US" baseline="0" dirty="0" err="1" smtClean="0"/>
              <a:t>유저수와</a:t>
            </a:r>
            <a:r>
              <a:rPr lang="ko-KR" altLang="en-US" baseline="0" dirty="0" smtClean="0"/>
              <a:t> 평균 플레이 타임을 수집했습니다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994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업데이트전은 </a:t>
            </a:r>
            <a:r>
              <a:rPr lang="en-US" altLang="ko-KR" dirty="0" smtClean="0"/>
              <a:t>UA</a:t>
            </a:r>
            <a:r>
              <a:rPr lang="ko-KR" altLang="en-US" dirty="0" err="1" smtClean="0"/>
              <a:t>광고후</a:t>
            </a:r>
            <a:r>
              <a:rPr lang="ko-KR" altLang="en-US" dirty="0" smtClean="0"/>
              <a:t> 이였던 </a:t>
            </a:r>
            <a:r>
              <a:rPr lang="en-US" altLang="ko-KR" dirty="0" smtClean="0"/>
              <a:t>5</a:t>
            </a:r>
            <a:r>
              <a:rPr lang="ko-KR" altLang="en-US" dirty="0" smtClean="0"/>
              <a:t>월</a:t>
            </a:r>
            <a:r>
              <a:rPr lang="en-US" altLang="ko-KR" dirty="0" smtClean="0"/>
              <a:t>27</a:t>
            </a:r>
            <a:r>
              <a:rPr lang="ko-KR" altLang="en-US" dirty="0" smtClean="0"/>
              <a:t>일 기준으로 업데이트전날인 </a:t>
            </a:r>
            <a:r>
              <a:rPr lang="en-US" altLang="ko-KR" dirty="0" smtClean="0"/>
              <a:t>6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5</a:t>
            </a:r>
            <a:r>
              <a:rPr lang="ko-KR" altLang="en-US" dirty="0" smtClean="0"/>
              <a:t>일 까지 데이터를 수집을 해보았습니다 신규유저수는 늘고는 있지만 확연하게 늘어나는 모습은 </a:t>
            </a:r>
            <a:r>
              <a:rPr lang="ko-KR" altLang="en-US" dirty="0" err="1" smtClean="0"/>
              <a:t>볼수가없었습니다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173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하지만 </a:t>
            </a:r>
            <a:r>
              <a:rPr lang="ko-KR" altLang="en-US" dirty="0" err="1" smtClean="0"/>
              <a:t>업데이트후</a:t>
            </a:r>
            <a:r>
              <a:rPr lang="ko-KR" altLang="en-US" dirty="0" smtClean="0"/>
              <a:t> 업데이트 당일에 많은 신규 유저 분들이 저희 게임을 찾아 주었습니다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916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그다음은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일단위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유저수를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측정을해보았고</a:t>
            </a:r>
            <a:r>
              <a:rPr lang="ko-KR" altLang="en-US" dirty="0" smtClean="0"/>
              <a:t>  </a:t>
            </a:r>
            <a:r>
              <a:rPr lang="en-US" altLang="ko-KR" dirty="0" smtClean="0"/>
              <a:t>UA </a:t>
            </a:r>
            <a:r>
              <a:rPr lang="ko-KR" altLang="en-US" dirty="0" err="1" smtClean="0"/>
              <a:t>광고후에는</a:t>
            </a:r>
            <a:r>
              <a:rPr lang="ko-KR" altLang="en-US" dirty="0" smtClean="0"/>
              <a:t> 게임 플레이 사람수가 당일에는 업데이트 전에는 </a:t>
            </a:r>
            <a:r>
              <a:rPr lang="en-US" altLang="ko-KR" dirty="0" smtClean="0"/>
              <a:t>5</a:t>
            </a:r>
            <a:r>
              <a:rPr lang="ko-KR" altLang="en-US" dirty="0" smtClean="0"/>
              <a:t>명이 최고로 높았고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909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업데이트 후에는 </a:t>
            </a:r>
            <a:r>
              <a:rPr lang="en-US" altLang="ko-KR" dirty="0" smtClean="0"/>
              <a:t>7</a:t>
            </a:r>
            <a:r>
              <a:rPr lang="ko-KR" altLang="en-US" dirty="0" smtClean="0"/>
              <a:t>명인 </a:t>
            </a:r>
            <a:r>
              <a:rPr lang="en-US" altLang="ko-KR" dirty="0" smtClean="0"/>
              <a:t>UA</a:t>
            </a:r>
            <a:r>
              <a:rPr lang="ko-KR" altLang="en-US" dirty="0" smtClean="0"/>
              <a:t>광고 보다는 늘고 있는 모습을 보여주었습니다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390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업데이트 전 버전 </a:t>
            </a:r>
            <a:r>
              <a:rPr lang="en-US" altLang="ko-KR" dirty="0" smtClean="0"/>
              <a:t>1</a:t>
            </a:r>
            <a:r>
              <a:rPr lang="ko-KR" altLang="en-US" dirty="0" err="1" smtClean="0"/>
              <a:t>버젼에서는</a:t>
            </a:r>
            <a:r>
              <a:rPr lang="ko-KR" altLang="en-US" dirty="0" smtClean="0"/>
              <a:t> 평균 </a:t>
            </a:r>
            <a:r>
              <a:rPr lang="en-US" altLang="ko-KR" dirty="0" smtClean="0"/>
              <a:t>7,8</a:t>
            </a:r>
            <a:r>
              <a:rPr lang="ko-KR" altLang="en-US" dirty="0" smtClean="0"/>
              <a:t>분이라는 데이터가 나왔고 버전이 업그레이드 된 이후로 부터는 평균 플레이타임이 </a:t>
            </a:r>
            <a:r>
              <a:rPr lang="ko-KR" altLang="en-US" dirty="0" err="1" smtClean="0"/>
              <a:t>늘어난것을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볼수</a:t>
            </a:r>
            <a:r>
              <a:rPr lang="ko-KR" altLang="en-US" dirty="0" smtClean="0"/>
              <a:t> 있었습니다 </a:t>
            </a:r>
            <a:r>
              <a:rPr lang="ko-KR" altLang="en-US" dirty="0" err="1" smtClean="0"/>
              <a:t>이를통해</a:t>
            </a:r>
            <a:r>
              <a:rPr lang="ko-KR" altLang="en-US" dirty="0" smtClean="0"/>
              <a:t> 지속적인 업데이트를 통해 </a:t>
            </a:r>
            <a:r>
              <a:rPr lang="ko-KR" altLang="en-US" dirty="0" err="1" smtClean="0"/>
              <a:t>유저수를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유지해야겠다는</a:t>
            </a:r>
            <a:r>
              <a:rPr lang="ko-KR" altLang="en-US" dirty="0" smtClean="0"/>
              <a:t> 데이터를 </a:t>
            </a:r>
            <a:r>
              <a:rPr lang="ko-KR" altLang="en-US" dirty="0" err="1" smtClean="0"/>
              <a:t>얻을수가</a:t>
            </a:r>
            <a:r>
              <a:rPr lang="ko-KR" altLang="en-US" dirty="0" smtClean="0"/>
              <a:t> 있었습니다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FD088A-E9FB-4CF4-97EA-184572005BE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664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2">
            <a:extLst>
              <a:ext uri="{FF2B5EF4-FFF2-40B4-BE49-F238E27FC236}">
                <a16:creationId xmlns:a16="http://schemas.microsoft.com/office/drawing/2014/main" id="{AAD2577E-6D5E-C46D-D29A-50834603A381}"/>
              </a:ext>
            </a:extLst>
          </p:cNvPr>
          <p:cNvSpPr txBox="1"/>
          <p:nvPr/>
        </p:nvSpPr>
        <p:spPr>
          <a:xfrm>
            <a:off x="2530839" y="3390900"/>
            <a:ext cx="13226322" cy="1214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ko-KR" altLang="en-US" sz="7197" dirty="0">
                <a:solidFill>
                  <a:srgbClr val="090807"/>
                </a:solidFill>
                <a:ea typeface="Source Han Sans KR Bold"/>
              </a:rPr>
              <a:t>데이터 분석</a:t>
            </a:r>
            <a:endParaRPr lang="en-US" sz="7197" dirty="0">
              <a:solidFill>
                <a:srgbClr val="090807"/>
              </a:solidFill>
              <a:ea typeface="Source Han Sans KR Bold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A0273754-D728-FE11-EFA9-B885DB41598C}"/>
              </a:ext>
            </a:extLst>
          </p:cNvPr>
          <p:cNvSpPr txBox="1"/>
          <p:nvPr/>
        </p:nvSpPr>
        <p:spPr>
          <a:xfrm>
            <a:off x="1019601" y="8573732"/>
            <a:ext cx="1502139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</a:rPr>
              <a:t>202327069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8C1BAB7D-905D-7129-97D7-5AD465B72D85}"/>
              </a:ext>
            </a:extLst>
          </p:cNvPr>
          <p:cNvSpPr txBox="1"/>
          <p:nvPr/>
        </p:nvSpPr>
        <p:spPr>
          <a:xfrm>
            <a:off x="1028700" y="8918575"/>
            <a:ext cx="17068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ea typeface="Source Han Sans KR"/>
              </a:rPr>
              <a:t>1</a:t>
            </a:r>
            <a:r>
              <a:rPr lang="ko-KR" altLang="en-US" sz="2000" dirty="0">
                <a:solidFill>
                  <a:srgbClr val="090807"/>
                </a:solidFill>
                <a:ea typeface="Source Han Sans KR"/>
              </a:rPr>
              <a:t>조 백호영</a:t>
            </a:r>
            <a:endParaRPr lang="en-US" sz="2000" dirty="0">
              <a:solidFill>
                <a:srgbClr val="090807"/>
              </a:solidFill>
              <a:ea typeface="Source Han Sans KR"/>
            </a:endParaRPr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26A8D365-1AED-1755-D593-4F550BF9320B}"/>
              </a:ext>
            </a:extLst>
          </p:cNvPr>
          <p:cNvSpPr/>
          <p:nvPr/>
        </p:nvSpPr>
        <p:spPr>
          <a:xfrm>
            <a:off x="2286000" y="9105900"/>
            <a:ext cx="16002000" cy="11113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71447" y="5110555"/>
            <a:ext cx="14545107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5029200" y="4037603"/>
            <a:ext cx="8534400" cy="9297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299"/>
              </a:lnSpc>
              <a:spcBef>
                <a:spcPct val="0"/>
              </a:spcBef>
            </a:pPr>
            <a:r>
              <a:rPr lang="ko-KR" altLang="en-US" sz="9600" u="none" strike="noStrike" dirty="0">
                <a:solidFill>
                  <a:srgbClr val="090807"/>
                </a:solidFill>
                <a:ea typeface="Source Han Sans KR Bold"/>
              </a:rPr>
              <a:t>감사합니다</a:t>
            </a:r>
            <a:endParaRPr lang="en-US" sz="9600" u="none" strike="noStrike" dirty="0">
              <a:solidFill>
                <a:srgbClr val="090807"/>
              </a:solidFill>
              <a:ea typeface="Source Han Sans KR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7">
            <a:extLst>
              <a:ext uri="{FF2B5EF4-FFF2-40B4-BE49-F238E27FC236}">
                <a16:creationId xmlns:a16="http://schemas.microsoft.com/office/drawing/2014/main" id="{96BB03C2-5577-3B42-51C6-95F6BF931BF3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01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업데이트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518E1461-A3C3-95DA-4A98-816D236D69C5}"/>
              </a:ext>
            </a:extLst>
          </p:cNvPr>
          <p:cNvSpPr/>
          <p:nvPr/>
        </p:nvSpPr>
        <p:spPr>
          <a:xfrm>
            <a:off x="457200" y="641051"/>
            <a:ext cx="1295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CC2558-D231-BE4B-A071-80E14F003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151" y="2178353"/>
            <a:ext cx="8526299" cy="7467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C655E67-06DB-EFF3-01B3-1F81BABEF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" y="2178353"/>
            <a:ext cx="8346488" cy="7467596"/>
          </a:xfrm>
          <a:prstGeom prst="rect">
            <a:avLst/>
          </a:prstGeom>
        </p:spPr>
      </p:pic>
      <p:grpSp>
        <p:nvGrpSpPr>
          <p:cNvPr id="8" name="Group 17">
            <a:extLst>
              <a:ext uri="{FF2B5EF4-FFF2-40B4-BE49-F238E27FC236}">
                <a16:creationId xmlns:a16="http://schemas.microsoft.com/office/drawing/2014/main" id="{26E2AC18-A867-CF54-738D-465E6866F545}"/>
              </a:ext>
            </a:extLst>
          </p:cNvPr>
          <p:cNvGrpSpPr/>
          <p:nvPr/>
        </p:nvGrpSpPr>
        <p:grpSpPr>
          <a:xfrm>
            <a:off x="2920967" y="861486"/>
            <a:ext cx="2923654" cy="908285"/>
            <a:chOff x="0" y="0"/>
            <a:chExt cx="592058" cy="183933"/>
          </a:xfrm>
        </p:grpSpPr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0F571010-4AEC-84B1-93DC-2D08785EBB9B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9">
              <a:extLst>
                <a:ext uri="{FF2B5EF4-FFF2-40B4-BE49-F238E27FC236}">
                  <a16:creationId xmlns:a16="http://schemas.microsoft.com/office/drawing/2014/main" id="{C07A5CD8-89F3-A4A5-3D9A-D3FDEEFD9879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1" name="TextBox 20">
            <a:extLst>
              <a:ext uri="{FF2B5EF4-FFF2-40B4-BE49-F238E27FC236}">
                <a16:creationId xmlns:a16="http://schemas.microsoft.com/office/drawing/2014/main" id="{67B8A9A7-9C49-D0B2-3CA0-E00CB06952C3}"/>
              </a:ext>
            </a:extLst>
          </p:cNvPr>
          <p:cNvSpPr txBox="1"/>
          <p:nvPr/>
        </p:nvSpPr>
        <p:spPr>
          <a:xfrm>
            <a:off x="3506576" y="1091209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1.0</a:t>
            </a:r>
          </a:p>
        </p:txBody>
      </p:sp>
      <p:grpSp>
        <p:nvGrpSpPr>
          <p:cNvPr id="12" name="Group 17">
            <a:extLst>
              <a:ext uri="{FF2B5EF4-FFF2-40B4-BE49-F238E27FC236}">
                <a16:creationId xmlns:a16="http://schemas.microsoft.com/office/drawing/2014/main" id="{DD007708-C27D-03A3-2062-BDC649570F4E}"/>
              </a:ext>
            </a:extLst>
          </p:cNvPr>
          <p:cNvGrpSpPr/>
          <p:nvPr/>
        </p:nvGrpSpPr>
        <p:grpSpPr>
          <a:xfrm>
            <a:off x="12443381" y="861486"/>
            <a:ext cx="2923654" cy="908285"/>
            <a:chOff x="0" y="0"/>
            <a:chExt cx="592058" cy="183933"/>
          </a:xfrm>
        </p:grpSpPr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E896BA2C-5DAE-8251-1FB0-296D32C5C478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9">
              <a:extLst>
                <a:ext uri="{FF2B5EF4-FFF2-40B4-BE49-F238E27FC236}">
                  <a16:creationId xmlns:a16="http://schemas.microsoft.com/office/drawing/2014/main" id="{C2174E86-F5E5-AF46-157D-0C5214BE25BE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5" name="TextBox 20">
            <a:extLst>
              <a:ext uri="{FF2B5EF4-FFF2-40B4-BE49-F238E27FC236}">
                <a16:creationId xmlns:a16="http://schemas.microsoft.com/office/drawing/2014/main" id="{FFBF4CDD-2EB9-4B69-6400-01C46ACF3A87}"/>
              </a:ext>
            </a:extLst>
          </p:cNvPr>
          <p:cNvSpPr txBox="1"/>
          <p:nvPr/>
        </p:nvSpPr>
        <p:spPr>
          <a:xfrm>
            <a:off x="13232123" y="1091209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2.0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2E9345A-859C-CDB5-CAA1-8F3967B5E52D}"/>
              </a:ext>
            </a:extLst>
          </p:cNvPr>
          <p:cNvCxnSpPr/>
          <p:nvPr/>
        </p:nvCxnSpPr>
        <p:spPr>
          <a:xfrm>
            <a:off x="4382794" y="4914900"/>
            <a:ext cx="637543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7">
            <a:extLst>
              <a:ext uri="{FF2B5EF4-FFF2-40B4-BE49-F238E27FC236}">
                <a16:creationId xmlns:a16="http://schemas.microsoft.com/office/drawing/2014/main" id="{F8808A74-607F-8017-60B2-573AE7DE2DB4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01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업데이트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5" name="AutoShape 2">
            <a:extLst>
              <a:ext uri="{FF2B5EF4-FFF2-40B4-BE49-F238E27FC236}">
                <a16:creationId xmlns:a16="http://schemas.microsoft.com/office/drawing/2014/main" id="{61E90EAB-56D0-A1A8-67F9-3B9925AAE1A9}"/>
              </a:ext>
            </a:extLst>
          </p:cNvPr>
          <p:cNvSpPr/>
          <p:nvPr/>
        </p:nvSpPr>
        <p:spPr>
          <a:xfrm>
            <a:off x="457200" y="641051"/>
            <a:ext cx="1295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27" name="Group 17">
            <a:extLst>
              <a:ext uri="{FF2B5EF4-FFF2-40B4-BE49-F238E27FC236}">
                <a16:creationId xmlns:a16="http://schemas.microsoft.com/office/drawing/2014/main" id="{C5C6B348-F3EA-624E-7C4D-2C92836BA1BC}"/>
              </a:ext>
            </a:extLst>
          </p:cNvPr>
          <p:cNvGrpSpPr/>
          <p:nvPr/>
        </p:nvGrpSpPr>
        <p:grpSpPr>
          <a:xfrm>
            <a:off x="2920967" y="861486"/>
            <a:ext cx="2923654" cy="908285"/>
            <a:chOff x="0" y="0"/>
            <a:chExt cx="592058" cy="183933"/>
          </a:xfrm>
        </p:grpSpPr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F76A06BE-705C-6758-A277-545B2A584D77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19">
              <a:extLst>
                <a:ext uri="{FF2B5EF4-FFF2-40B4-BE49-F238E27FC236}">
                  <a16:creationId xmlns:a16="http://schemas.microsoft.com/office/drawing/2014/main" id="{B89C5B31-2035-DAC6-09E1-090AB69E8CA2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0" name="TextBox 20">
            <a:extLst>
              <a:ext uri="{FF2B5EF4-FFF2-40B4-BE49-F238E27FC236}">
                <a16:creationId xmlns:a16="http://schemas.microsoft.com/office/drawing/2014/main" id="{D79EC82C-41E8-EE34-3B18-554D3D5ABAA5}"/>
              </a:ext>
            </a:extLst>
          </p:cNvPr>
          <p:cNvSpPr txBox="1"/>
          <p:nvPr/>
        </p:nvSpPr>
        <p:spPr>
          <a:xfrm>
            <a:off x="3506576" y="1091209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1.0</a:t>
            </a:r>
          </a:p>
        </p:txBody>
      </p:sp>
      <p:grpSp>
        <p:nvGrpSpPr>
          <p:cNvPr id="31" name="Group 17">
            <a:extLst>
              <a:ext uri="{FF2B5EF4-FFF2-40B4-BE49-F238E27FC236}">
                <a16:creationId xmlns:a16="http://schemas.microsoft.com/office/drawing/2014/main" id="{79B2B40C-CC0F-F8B9-6D50-33CA48F0AF5A}"/>
              </a:ext>
            </a:extLst>
          </p:cNvPr>
          <p:cNvGrpSpPr/>
          <p:nvPr/>
        </p:nvGrpSpPr>
        <p:grpSpPr>
          <a:xfrm>
            <a:off x="12443381" y="861486"/>
            <a:ext cx="2923654" cy="908285"/>
            <a:chOff x="0" y="0"/>
            <a:chExt cx="592058" cy="183933"/>
          </a:xfrm>
        </p:grpSpPr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E3E08802-1C68-6BD1-D7C2-100E203E59A4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3" name="TextBox 19">
              <a:extLst>
                <a:ext uri="{FF2B5EF4-FFF2-40B4-BE49-F238E27FC236}">
                  <a16:creationId xmlns:a16="http://schemas.microsoft.com/office/drawing/2014/main" id="{6BD35F60-8379-9CF6-0244-9640A731D0E0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4" name="TextBox 20">
            <a:extLst>
              <a:ext uri="{FF2B5EF4-FFF2-40B4-BE49-F238E27FC236}">
                <a16:creationId xmlns:a16="http://schemas.microsoft.com/office/drawing/2014/main" id="{98AAB4DD-9116-7C51-66A1-4732E64DF569}"/>
              </a:ext>
            </a:extLst>
          </p:cNvPr>
          <p:cNvSpPr txBox="1"/>
          <p:nvPr/>
        </p:nvSpPr>
        <p:spPr>
          <a:xfrm>
            <a:off x="13232123" y="1091209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2.0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2011649A-23F9-AE83-C232-9E1D33C45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88" y="2171700"/>
            <a:ext cx="7709329" cy="6719289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790AD949-43E9-4E85-3E45-238DBB817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7751" y="2140527"/>
            <a:ext cx="8047261" cy="6750462"/>
          </a:xfrm>
          <a:prstGeom prst="rect">
            <a:avLst/>
          </a:prstGeom>
        </p:spPr>
      </p:pic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581080F8-75D9-6D18-84D7-ADEE0875459B}"/>
              </a:ext>
            </a:extLst>
          </p:cNvPr>
          <p:cNvCxnSpPr>
            <a:cxnSpLocks/>
          </p:cNvCxnSpPr>
          <p:nvPr/>
        </p:nvCxnSpPr>
        <p:spPr>
          <a:xfrm>
            <a:off x="5715000" y="7353300"/>
            <a:ext cx="4724400" cy="381000"/>
          </a:xfrm>
          <a:prstGeom prst="bentConnector3">
            <a:avLst>
              <a:gd name="adj1" fmla="val 5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">
            <a:extLst>
              <a:ext uri="{FF2B5EF4-FFF2-40B4-BE49-F238E27FC236}">
                <a16:creationId xmlns:a16="http://schemas.microsoft.com/office/drawing/2014/main" id="{3BE61628-02A0-FF02-E722-D19C46A0B8C7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02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수집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6" name="AutoShape 2">
            <a:extLst>
              <a:ext uri="{FF2B5EF4-FFF2-40B4-BE49-F238E27FC236}">
                <a16:creationId xmlns:a16="http://schemas.microsoft.com/office/drawing/2014/main" id="{0F35987F-77DE-457B-5B5F-9FEAA44852DC}"/>
              </a:ext>
            </a:extLst>
          </p:cNvPr>
          <p:cNvSpPr/>
          <p:nvPr/>
        </p:nvSpPr>
        <p:spPr>
          <a:xfrm>
            <a:off x="457200" y="641051"/>
            <a:ext cx="1295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2" name="TextBox 19">
            <a:extLst>
              <a:ext uri="{FF2B5EF4-FFF2-40B4-BE49-F238E27FC236}">
                <a16:creationId xmlns:a16="http://schemas.microsoft.com/office/drawing/2014/main" id="{B2697A82-A71F-016E-D325-C92AF2B652CC}"/>
              </a:ext>
            </a:extLst>
          </p:cNvPr>
          <p:cNvSpPr txBox="1"/>
          <p:nvPr/>
        </p:nvSpPr>
        <p:spPr>
          <a:xfrm>
            <a:off x="7620000" y="4481728"/>
            <a:ext cx="3529263" cy="132354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079"/>
              </a:lnSpc>
            </a:pPr>
            <a:endParaRPr/>
          </a:p>
        </p:txBody>
      </p:sp>
      <p:grpSp>
        <p:nvGrpSpPr>
          <p:cNvPr id="33" name="Group 17">
            <a:extLst>
              <a:ext uri="{FF2B5EF4-FFF2-40B4-BE49-F238E27FC236}">
                <a16:creationId xmlns:a16="http://schemas.microsoft.com/office/drawing/2014/main" id="{6142614F-F737-7733-22AF-ABF5AA22E4AC}"/>
              </a:ext>
            </a:extLst>
          </p:cNvPr>
          <p:cNvGrpSpPr/>
          <p:nvPr/>
        </p:nvGrpSpPr>
        <p:grpSpPr>
          <a:xfrm>
            <a:off x="2979851" y="4235213"/>
            <a:ext cx="2923654" cy="908285"/>
            <a:chOff x="0" y="0"/>
            <a:chExt cx="592058" cy="183933"/>
          </a:xfrm>
        </p:grpSpPr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4D45A50E-2486-54B6-99CB-923A5DDD80BB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5" name="TextBox 19">
              <a:extLst>
                <a:ext uri="{FF2B5EF4-FFF2-40B4-BE49-F238E27FC236}">
                  <a16:creationId xmlns:a16="http://schemas.microsoft.com/office/drawing/2014/main" id="{680787D5-C1E9-333B-D948-EFB514DA7FF1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36" name="Group 17">
            <a:extLst>
              <a:ext uri="{FF2B5EF4-FFF2-40B4-BE49-F238E27FC236}">
                <a16:creationId xmlns:a16="http://schemas.microsoft.com/office/drawing/2014/main" id="{DA227ADD-4427-8AB0-8CAE-95FDFC5FBF54}"/>
              </a:ext>
            </a:extLst>
          </p:cNvPr>
          <p:cNvGrpSpPr/>
          <p:nvPr/>
        </p:nvGrpSpPr>
        <p:grpSpPr>
          <a:xfrm>
            <a:off x="7834571" y="4235213"/>
            <a:ext cx="2923654" cy="908285"/>
            <a:chOff x="0" y="0"/>
            <a:chExt cx="592058" cy="183933"/>
          </a:xfrm>
        </p:grpSpPr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7AD61209-1BD6-7612-4E07-7B1A611F895F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8" name="TextBox 19">
              <a:extLst>
                <a:ext uri="{FF2B5EF4-FFF2-40B4-BE49-F238E27FC236}">
                  <a16:creationId xmlns:a16="http://schemas.microsoft.com/office/drawing/2014/main" id="{40CEA755-390B-8172-37CF-D585F122E5CD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39" name="Group 17">
            <a:extLst>
              <a:ext uri="{FF2B5EF4-FFF2-40B4-BE49-F238E27FC236}">
                <a16:creationId xmlns:a16="http://schemas.microsoft.com/office/drawing/2014/main" id="{615DBC6D-6154-FBD6-1980-F851E916F9C4}"/>
              </a:ext>
            </a:extLst>
          </p:cNvPr>
          <p:cNvGrpSpPr/>
          <p:nvPr/>
        </p:nvGrpSpPr>
        <p:grpSpPr>
          <a:xfrm>
            <a:off x="12865758" y="4235213"/>
            <a:ext cx="2923654" cy="908285"/>
            <a:chOff x="0" y="0"/>
            <a:chExt cx="592058" cy="183933"/>
          </a:xfrm>
        </p:grpSpPr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D11D43FA-1D44-5936-C89E-629B7761CBD9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1" name="TextBox 19">
              <a:extLst>
                <a:ext uri="{FF2B5EF4-FFF2-40B4-BE49-F238E27FC236}">
                  <a16:creationId xmlns:a16="http://schemas.microsoft.com/office/drawing/2014/main" id="{146BAD3C-AD4C-477B-9F72-0FE9B491F7AB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43" name="TextBox 20">
            <a:extLst>
              <a:ext uri="{FF2B5EF4-FFF2-40B4-BE49-F238E27FC236}">
                <a16:creationId xmlns:a16="http://schemas.microsoft.com/office/drawing/2014/main" id="{B6AC3CAF-C623-3D76-FC80-A054C43671AF}"/>
              </a:ext>
            </a:extLst>
          </p:cNvPr>
          <p:cNvSpPr txBox="1"/>
          <p:nvPr/>
        </p:nvSpPr>
        <p:spPr>
          <a:xfrm>
            <a:off x="3667027" y="4464934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NRU</a:t>
            </a:r>
          </a:p>
        </p:txBody>
      </p:sp>
      <p:sp>
        <p:nvSpPr>
          <p:cNvPr id="44" name="TextBox 20">
            <a:extLst>
              <a:ext uri="{FF2B5EF4-FFF2-40B4-BE49-F238E27FC236}">
                <a16:creationId xmlns:a16="http://schemas.microsoft.com/office/drawing/2014/main" id="{E31CC975-494F-66E1-CDED-D43965104E84}"/>
              </a:ext>
            </a:extLst>
          </p:cNvPr>
          <p:cNvSpPr txBox="1"/>
          <p:nvPr/>
        </p:nvSpPr>
        <p:spPr>
          <a:xfrm>
            <a:off x="8521748" y="4464934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DAU</a:t>
            </a:r>
          </a:p>
        </p:txBody>
      </p:sp>
      <p:sp>
        <p:nvSpPr>
          <p:cNvPr id="45" name="TextBox 20">
            <a:extLst>
              <a:ext uri="{FF2B5EF4-FFF2-40B4-BE49-F238E27FC236}">
                <a16:creationId xmlns:a16="http://schemas.microsoft.com/office/drawing/2014/main" id="{5E2F1C21-873F-E8D9-F805-55BC351BEA51}"/>
              </a:ext>
            </a:extLst>
          </p:cNvPr>
          <p:cNvSpPr txBox="1"/>
          <p:nvPr/>
        </p:nvSpPr>
        <p:spPr>
          <a:xfrm>
            <a:off x="13552934" y="4464933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MTS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627369-0CB4-F88B-6584-C92AE22F934E}"/>
              </a:ext>
            </a:extLst>
          </p:cNvPr>
          <p:cNvSpPr txBox="1"/>
          <p:nvPr/>
        </p:nvSpPr>
        <p:spPr>
          <a:xfrm>
            <a:off x="2574777" y="5405161"/>
            <a:ext cx="373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신규 유저 수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DC0D052-BB21-38F7-CB1C-0A4F14DA706F}"/>
              </a:ext>
            </a:extLst>
          </p:cNvPr>
          <p:cNvSpPr txBox="1"/>
          <p:nvPr/>
        </p:nvSpPr>
        <p:spPr>
          <a:xfrm>
            <a:off x="7517731" y="5405161"/>
            <a:ext cx="373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일 단위 측정 </a:t>
            </a:r>
            <a:r>
              <a:rPr lang="ko-KR" altLang="en-US" sz="2800" dirty="0" err="1"/>
              <a:t>유저수</a:t>
            </a:r>
            <a:endParaRPr lang="ko-KR" altLang="en-US" sz="2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FCAC414-4DB2-B670-C3DC-8E8191B5C7D7}"/>
              </a:ext>
            </a:extLst>
          </p:cNvPr>
          <p:cNvSpPr txBox="1"/>
          <p:nvPr/>
        </p:nvSpPr>
        <p:spPr>
          <a:xfrm>
            <a:off x="12465167" y="5405161"/>
            <a:ext cx="373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평균 실제 플레이 타임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B3FE5A1-20A5-B561-4CA9-0E2BD6DC66FB}"/>
              </a:ext>
            </a:extLst>
          </p:cNvPr>
          <p:cNvSpPr txBox="1"/>
          <p:nvPr/>
        </p:nvSpPr>
        <p:spPr>
          <a:xfrm>
            <a:off x="5526209" y="841055"/>
            <a:ext cx="70730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 smtClean="0"/>
              <a:t>업데이트 전</a:t>
            </a:r>
            <a:r>
              <a:rPr lang="en-US" altLang="ko-KR" sz="4000" b="1" dirty="0" smtClean="0"/>
              <a:t>/</a:t>
            </a:r>
            <a:r>
              <a:rPr lang="ko-KR" altLang="en-US" sz="4000" b="1" dirty="0" smtClean="0"/>
              <a:t>후 데이터 수집</a:t>
            </a:r>
            <a:r>
              <a:rPr lang="ko-KR" altLang="en-US" sz="4000" b="1" dirty="0" smtClean="0"/>
              <a:t> </a:t>
            </a:r>
            <a:endParaRPr lang="ko-KR" altLang="en-US" sz="40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5C3F2D-6622-06F9-7056-B3AAAA4AA078}"/>
              </a:ext>
            </a:extLst>
          </p:cNvPr>
          <p:cNvSpPr txBox="1"/>
          <p:nvPr/>
        </p:nvSpPr>
        <p:spPr>
          <a:xfrm>
            <a:off x="7246962" y="1776360"/>
            <a:ext cx="3631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기간 </a:t>
            </a:r>
            <a:r>
              <a:rPr lang="en-US" altLang="ko-KR" sz="2000" b="1" dirty="0"/>
              <a:t>: </a:t>
            </a:r>
            <a:r>
              <a:rPr lang="en-US" altLang="ko-KR" sz="2000" b="1" dirty="0" smtClean="0"/>
              <a:t>05-27~ </a:t>
            </a:r>
            <a:r>
              <a:rPr lang="en-US" altLang="ko-KR" sz="2000" b="1" dirty="0"/>
              <a:t>06-12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9451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">
            <a:extLst>
              <a:ext uri="{FF2B5EF4-FFF2-40B4-BE49-F238E27FC236}">
                <a16:creationId xmlns:a16="http://schemas.microsoft.com/office/drawing/2014/main" id="{3BE61628-02A0-FF02-E722-D19C46A0B8C7}"/>
              </a:ext>
            </a:extLst>
          </p:cNvPr>
          <p:cNvSpPr txBox="1"/>
          <p:nvPr/>
        </p:nvSpPr>
        <p:spPr>
          <a:xfrm>
            <a:off x="457200" y="221256"/>
            <a:ext cx="5934168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02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</a:t>
            </a:r>
            <a:r>
              <a:rPr lang="ko-KR" altLang="en-US" sz="2499" dirty="0" smtClean="0">
                <a:solidFill>
                  <a:srgbClr val="090807"/>
                </a:solidFill>
                <a:latin typeface="Source Han Sans KR Bold"/>
                <a:ea typeface="Source Han Sans KR Bold"/>
              </a:rPr>
              <a:t>분석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6" name="AutoShape 2">
            <a:extLst>
              <a:ext uri="{FF2B5EF4-FFF2-40B4-BE49-F238E27FC236}">
                <a16:creationId xmlns:a16="http://schemas.microsoft.com/office/drawing/2014/main" id="{0F35987F-77DE-457B-5B5F-9FEAA44852DC}"/>
              </a:ext>
            </a:extLst>
          </p:cNvPr>
          <p:cNvSpPr/>
          <p:nvPr/>
        </p:nvSpPr>
        <p:spPr>
          <a:xfrm>
            <a:off x="457200" y="641051"/>
            <a:ext cx="1295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F15B8E-BF2B-8E04-2498-98961311D0FB}"/>
              </a:ext>
            </a:extLst>
          </p:cNvPr>
          <p:cNvSpPr txBox="1"/>
          <p:nvPr/>
        </p:nvSpPr>
        <p:spPr>
          <a:xfrm>
            <a:off x="6412150" y="319701"/>
            <a:ext cx="5529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/>
              <a:t>업데이트 </a:t>
            </a:r>
            <a:r>
              <a:rPr lang="ko-KR" altLang="en-US" sz="4000" b="1" dirty="0" smtClean="0"/>
              <a:t>전 </a:t>
            </a:r>
            <a:r>
              <a:rPr lang="en-US" altLang="ko-KR" sz="4000" b="1" dirty="0"/>
              <a:t>NRU</a:t>
            </a:r>
            <a:endParaRPr lang="ko-KR" altLang="en-US" sz="4000" b="1" dirty="0"/>
          </a:p>
        </p:txBody>
      </p:sp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AE8AFE99-57F2-5E5A-1BC1-969ECC3DA1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136212"/>
              </p:ext>
            </p:extLst>
          </p:nvPr>
        </p:nvGraphicFramePr>
        <p:xfrm>
          <a:off x="1447800" y="1054121"/>
          <a:ext cx="16154400" cy="8737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3894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7">
            <a:extLst>
              <a:ext uri="{FF2B5EF4-FFF2-40B4-BE49-F238E27FC236}">
                <a16:creationId xmlns:a16="http://schemas.microsoft.com/office/drawing/2014/main" id="{F832330D-2B27-8B80-CB4F-1A2500EF3C0A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03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분석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5" name="AutoShape 2">
            <a:extLst>
              <a:ext uri="{FF2B5EF4-FFF2-40B4-BE49-F238E27FC236}">
                <a16:creationId xmlns:a16="http://schemas.microsoft.com/office/drawing/2014/main" id="{9544418E-DC5F-2B91-C9F3-AB04D353E041}"/>
              </a:ext>
            </a:extLst>
          </p:cNvPr>
          <p:cNvSpPr/>
          <p:nvPr/>
        </p:nvSpPr>
        <p:spPr>
          <a:xfrm>
            <a:off x="457200" y="641051"/>
            <a:ext cx="1676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A13E0722-378D-EE81-BAB2-01938E9EA5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1806203"/>
              </p:ext>
            </p:extLst>
          </p:nvPr>
        </p:nvGraphicFramePr>
        <p:xfrm>
          <a:off x="1447800" y="1054121"/>
          <a:ext cx="16154400" cy="8737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6434A2E-2C23-5C38-D410-9D131223D044}"/>
              </a:ext>
            </a:extLst>
          </p:cNvPr>
          <p:cNvSpPr txBox="1"/>
          <p:nvPr/>
        </p:nvSpPr>
        <p:spPr>
          <a:xfrm>
            <a:off x="6412150" y="319701"/>
            <a:ext cx="5529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/>
              <a:t>업데이트 후 </a:t>
            </a:r>
            <a:r>
              <a:rPr lang="en-US" altLang="ko-KR" sz="4000" b="1" dirty="0" smtClean="0"/>
              <a:t>NRU</a:t>
            </a:r>
            <a:endParaRPr lang="ko-KR" altLang="en-US" sz="4000" b="1" dirty="0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FB366B0-9562-532B-FA60-8917E0738D12}"/>
              </a:ext>
            </a:extLst>
          </p:cNvPr>
          <p:cNvSpPr/>
          <p:nvPr/>
        </p:nvSpPr>
        <p:spPr>
          <a:xfrm rot="10800000">
            <a:off x="3581400" y="1790700"/>
            <a:ext cx="1752600" cy="1219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3B875A-AE6E-B787-6386-4028AF9467F6}"/>
              </a:ext>
            </a:extLst>
          </p:cNvPr>
          <p:cNvSpPr txBox="1"/>
          <p:nvPr/>
        </p:nvSpPr>
        <p:spPr>
          <a:xfrm>
            <a:off x="3962400" y="2171700"/>
            <a:ext cx="2743200" cy="9906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solidFill>
                  <a:schemeClr val="bg1"/>
                </a:solidFill>
              </a:rPr>
              <a:t>업데이트 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7">
            <a:extLst>
              <a:ext uri="{FF2B5EF4-FFF2-40B4-BE49-F238E27FC236}">
                <a16:creationId xmlns:a16="http://schemas.microsoft.com/office/drawing/2014/main" id="{300636AB-28C8-70FA-33F5-3AA9D81A6DE9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03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분석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32" name="AutoShape 2">
            <a:extLst>
              <a:ext uri="{FF2B5EF4-FFF2-40B4-BE49-F238E27FC236}">
                <a16:creationId xmlns:a16="http://schemas.microsoft.com/office/drawing/2014/main" id="{775FA30B-5DCE-58BE-266A-143C9F598A4D}"/>
              </a:ext>
            </a:extLst>
          </p:cNvPr>
          <p:cNvSpPr/>
          <p:nvPr/>
        </p:nvSpPr>
        <p:spPr>
          <a:xfrm>
            <a:off x="457200" y="641051"/>
            <a:ext cx="1676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8" name="차트 37">
            <a:extLst>
              <a:ext uri="{FF2B5EF4-FFF2-40B4-BE49-F238E27FC236}">
                <a16:creationId xmlns:a16="http://schemas.microsoft.com/office/drawing/2014/main" id="{AE8AFE99-57F2-5E5A-1BC1-969ECC3DA1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3011555"/>
              </p:ext>
            </p:extLst>
          </p:nvPr>
        </p:nvGraphicFramePr>
        <p:xfrm>
          <a:off x="1447800" y="1054121"/>
          <a:ext cx="16154400" cy="8737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E3F15B8E-BF2B-8E04-2498-98961311D0FB}"/>
              </a:ext>
            </a:extLst>
          </p:cNvPr>
          <p:cNvSpPr txBox="1"/>
          <p:nvPr/>
        </p:nvSpPr>
        <p:spPr>
          <a:xfrm>
            <a:off x="6412150" y="319701"/>
            <a:ext cx="5529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/>
              <a:t>업데이트 </a:t>
            </a:r>
            <a:r>
              <a:rPr lang="ko-KR" altLang="en-US" sz="4000" b="1" dirty="0" smtClean="0"/>
              <a:t>전 </a:t>
            </a:r>
            <a:r>
              <a:rPr lang="en-US" altLang="ko-KR" sz="4000" b="1" dirty="0" smtClean="0"/>
              <a:t>D</a:t>
            </a:r>
            <a:r>
              <a:rPr lang="en-US" altLang="ko-KR" sz="4000" b="1" dirty="0"/>
              <a:t>A</a:t>
            </a:r>
            <a:r>
              <a:rPr lang="en-US" altLang="ko-KR" sz="4000" b="1" dirty="0" smtClean="0"/>
              <a:t>U</a:t>
            </a:r>
            <a:endParaRPr lang="ko-KR" alt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7">
            <a:extLst>
              <a:ext uri="{FF2B5EF4-FFF2-40B4-BE49-F238E27FC236}">
                <a16:creationId xmlns:a16="http://schemas.microsoft.com/office/drawing/2014/main" id="{300636AB-28C8-70FA-33F5-3AA9D81A6DE9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03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분석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32" name="AutoShape 2">
            <a:extLst>
              <a:ext uri="{FF2B5EF4-FFF2-40B4-BE49-F238E27FC236}">
                <a16:creationId xmlns:a16="http://schemas.microsoft.com/office/drawing/2014/main" id="{775FA30B-5DCE-58BE-266A-143C9F598A4D}"/>
              </a:ext>
            </a:extLst>
          </p:cNvPr>
          <p:cNvSpPr/>
          <p:nvPr/>
        </p:nvSpPr>
        <p:spPr>
          <a:xfrm>
            <a:off x="457200" y="641051"/>
            <a:ext cx="1676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8" name="차트 37">
            <a:extLst>
              <a:ext uri="{FF2B5EF4-FFF2-40B4-BE49-F238E27FC236}">
                <a16:creationId xmlns:a16="http://schemas.microsoft.com/office/drawing/2014/main" id="{AE8AFE99-57F2-5E5A-1BC1-969ECC3DA1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148789"/>
              </p:ext>
            </p:extLst>
          </p:nvPr>
        </p:nvGraphicFramePr>
        <p:xfrm>
          <a:off x="1447800" y="1054121"/>
          <a:ext cx="16154400" cy="8737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E3F15B8E-BF2B-8E04-2498-98961311D0FB}"/>
              </a:ext>
            </a:extLst>
          </p:cNvPr>
          <p:cNvSpPr txBox="1"/>
          <p:nvPr/>
        </p:nvSpPr>
        <p:spPr>
          <a:xfrm>
            <a:off x="6412150" y="319701"/>
            <a:ext cx="5529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/>
              <a:t>업데이트 후 </a:t>
            </a:r>
            <a:r>
              <a:rPr lang="en-US" altLang="ko-KR" sz="4000" b="1" dirty="0" smtClean="0"/>
              <a:t>DA</a:t>
            </a:r>
            <a:r>
              <a:rPr lang="en-US" altLang="ko-KR" sz="4000" b="1" dirty="0" smtClean="0"/>
              <a:t>U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60233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7">
            <a:extLst>
              <a:ext uri="{FF2B5EF4-FFF2-40B4-BE49-F238E27FC236}">
                <a16:creationId xmlns:a16="http://schemas.microsoft.com/office/drawing/2014/main" id="{7F3D059A-CF4E-22C7-8BAC-D710F3EE5D15}"/>
              </a:ext>
            </a:extLst>
          </p:cNvPr>
          <p:cNvSpPr txBox="1"/>
          <p:nvPr/>
        </p:nvSpPr>
        <p:spPr>
          <a:xfrm>
            <a:off x="457200" y="221256"/>
            <a:ext cx="5934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03 </a:t>
            </a: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</a:rPr>
              <a:t>데이터 분석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173E41F4-03D1-AC40-6197-95DA7672ADB8}"/>
              </a:ext>
            </a:extLst>
          </p:cNvPr>
          <p:cNvSpPr/>
          <p:nvPr/>
        </p:nvSpPr>
        <p:spPr>
          <a:xfrm>
            <a:off x="457200" y="641051"/>
            <a:ext cx="16764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1AE53-227F-E212-D60C-D35F8E5E7CF2}"/>
              </a:ext>
            </a:extLst>
          </p:cNvPr>
          <p:cNvSpPr txBox="1"/>
          <p:nvPr/>
        </p:nvSpPr>
        <p:spPr>
          <a:xfrm>
            <a:off x="6264628" y="402607"/>
            <a:ext cx="5529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4000" b="1" dirty="0" smtClean="0"/>
              <a:t>업데이트 전</a:t>
            </a:r>
            <a:r>
              <a:rPr lang="en-US" altLang="ko-KR" sz="4000" b="1" dirty="0" smtClean="0"/>
              <a:t>/</a:t>
            </a:r>
            <a:r>
              <a:rPr lang="ko-KR" altLang="en-US" sz="4000" b="1" dirty="0" smtClean="0"/>
              <a:t>후 </a:t>
            </a:r>
            <a:r>
              <a:rPr lang="en-US" altLang="ko-KR" sz="4000" b="1" dirty="0"/>
              <a:t>MTS</a:t>
            </a:r>
            <a:endParaRPr lang="ko-KR" altLang="en-US" sz="4000" b="1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8D62D53-5495-F958-BE00-0F8F60BFF5F3}"/>
              </a:ext>
            </a:extLst>
          </p:cNvPr>
          <p:cNvSpPr/>
          <p:nvPr/>
        </p:nvSpPr>
        <p:spPr>
          <a:xfrm>
            <a:off x="2144271" y="3781740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tx1"/>
                </a:solidFill>
              </a:rPr>
              <a:t>10</a:t>
            </a:r>
            <a:r>
              <a:rPr lang="ko-KR" altLang="en-US" sz="3600" dirty="0" smtClean="0">
                <a:solidFill>
                  <a:schemeClr val="tx1"/>
                </a:solidFill>
              </a:rPr>
              <a:t>분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grpSp>
        <p:nvGrpSpPr>
          <p:cNvPr id="32" name="Group 17">
            <a:extLst>
              <a:ext uri="{FF2B5EF4-FFF2-40B4-BE49-F238E27FC236}">
                <a16:creationId xmlns:a16="http://schemas.microsoft.com/office/drawing/2014/main" id="{13A22964-68F5-A64A-9C13-002C6908046F}"/>
              </a:ext>
            </a:extLst>
          </p:cNvPr>
          <p:cNvGrpSpPr/>
          <p:nvPr/>
        </p:nvGrpSpPr>
        <p:grpSpPr>
          <a:xfrm>
            <a:off x="3133496" y="1646490"/>
            <a:ext cx="2923654" cy="908285"/>
            <a:chOff x="0" y="0"/>
            <a:chExt cx="592058" cy="183933"/>
          </a:xfrm>
        </p:grpSpPr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950D9D1-7AA5-D19D-DA0D-87A3C4FAB27F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4" name="TextBox 19">
              <a:extLst>
                <a:ext uri="{FF2B5EF4-FFF2-40B4-BE49-F238E27FC236}">
                  <a16:creationId xmlns:a16="http://schemas.microsoft.com/office/drawing/2014/main" id="{6F6FE0B1-C896-2C17-E376-73369A1A82CD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8" name="TextBox 20">
            <a:extLst>
              <a:ext uri="{FF2B5EF4-FFF2-40B4-BE49-F238E27FC236}">
                <a16:creationId xmlns:a16="http://schemas.microsoft.com/office/drawing/2014/main" id="{2B3293FA-D880-A4C9-22E2-1B33D14EB676}"/>
              </a:ext>
            </a:extLst>
          </p:cNvPr>
          <p:cNvSpPr txBox="1"/>
          <p:nvPr/>
        </p:nvSpPr>
        <p:spPr>
          <a:xfrm>
            <a:off x="3820671" y="1870274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1.0</a:t>
            </a:r>
          </a:p>
        </p:txBody>
      </p:sp>
      <p:sp>
        <p:nvSpPr>
          <p:cNvPr id="39" name="TextBox 20">
            <a:extLst>
              <a:ext uri="{FF2B5EF4-FFF2-40B4-BE49-F238E27FC236}">
                <a16:creationId xmlns:a16="http://schemas.microsoft.com/office/drawing/2014/main" id="{267CFD2D-A933-A8D5-137D-2A3A2AD70C02}"/>
              </a:ext>
            </a:extLst>
          </p:cNvPr>
          <p:cNvSpPr txBox="1"/>
          <p:nvPr/>
        </p:nvSpPr>
        <p:spPr>
          <a:xfrm>
            <a:off x="3168132" y="2799705"/>
            <a:ext cx="274320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000" b="1" dirty="0">
                <a:ea typeface="Source Han Sans KR Bold"/>
              </a:rPr>
              <a:t>기간</a:t>
            </a:r>
            <a:r>
              <a:rPr lang="en-US" altLang="ko-KR" sz="2000" b="1" dirty="0">
                <a:ea typeface="Source Han Sans KR Bold"/>
              </a:rPr>
              <a:t>: </a:t>
            </a:r>
            <a:r>
              <a:rPr lang="en-US" altLang="ko-KR" sz="2000" b="1" dirty="0" smtClean="0">
                <a:ea typeface="Source Han Sans KR Bold"/>
              </a:rPr>
              <a:t>0</a:t>
            </a:r>
            <a:r>
              <a:rPr lang="en-US" altLang="ko-KR" sz="2000" b="1" dirty="0" smtClean="0">
                <a:ea typeface="Source Han Sans KR Bold"/>
              </a:rPr>
              <a:t>5</a:t>
            </a:r>
            <a:r>
              <a:rPr lang="en-US" sz="2000" b="1" dirty="0" smtClean="0">
                <a:ea typeface="Source Han Sans KR Bold"/>
              </a:rPr>
              <a:t>/</a:t>
            </a:r>
            <a:r>
              <a:rPr lang="en-US" sz="2000" b="1" dirty="0" smtClean="0">
                <a:ea typeface="Source Han Sans KR Bold"/>
              </a:rPr>
              <a:t>27</a:t>
            </a:r>
            <a:r>
              <a:rPr lang="ko-KR" altLang="en-US" sz="2000" b="1" dirty="0" smtClean="0">
                <a:ea typeface="Source Han Sans KR Bold"/>
              </a:rPr>
              <a:t> </a:t>
            </a:r>
            <a:r>
              <a:rPr lang="en-US" altLang="ko-KR" sz="2000" b="1" dirty="0">
                <a:ea typeface="Source Han Sans KR Bold"/>
              </a:rPr>
              <a:t>~ </a:t>
            </a:r>
            <a:r>
              <a:rPr lang="ko-KR" altLang="en-US" sz="2000" b="1" dirty="0">
                <a:ea typeface="Source Han Sans KR Bold"/>
              </a:rPr>
              <a:t> </a:t>
            </a:r>
            <a:r>
              <a:rPr lang="en-US" altLang="ko-KR" sz="2000" b="1" dirty="0">
                <a:ea typeface="Source Han Sans KR Bold"/>
              </a:rPr>
              <a:t>06/05</a:t>
            </a:r>
            <a:endParaRPr lang="en-US" sz="2000" b="1" dirty="0">
              <a:ea typeface="Source Han Sans KR Bold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FCC73B5-BC1A-BB7D-21D0-FD3E104DA8B2}"/>
              </a:ext>
            </a:extLst>
          </p:cNvPr>
          <p:cNvSpPr/>
          <p:nvPr/>
        </p:nvSpPr>
        <p:spPr>
          <a:xfrm>
            <a:off x="5073132" y="3781740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5</a:t>
            </a:r>
            <a:r>
              <a:rPr lang="ko-KR" altLang="en-US" sz="3600" dirty="0" smtClean="0">
                <a:solidFill>
                  <a:schemeClr val="tx1"/>
                </a:solidFill>
              </a:rPr>
              <a:t>분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E1BF76B5-F2CF-CB0E-15A9-D7CD8A558A52}"/>
              </a:ext>
            </a:extLst>
          </p:cNvPr>
          <p:cNvSpPr/>
          <p:nvPr/>
        </p:nvSpPr>
        <p:spPr>
          <a:xfrm>
            <a:off x="3666034" y="5872386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7</a:t>
            </a:r>
            <a:r>
              <a:rPr lang="ko-KR" altLang="en-US" sz="3600" dirty="0" smtClean="0">
                <a:solidFill>
                  <a:schemeClr val="tx1"/>
                </a:solidFill>
              </a:rPr>
              <a:t>분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43" name="TextBox 20">
            <a:extLst>
              <a:ext uri="{FF2B5EF4-FFF2-40B4-BE49-F238E27FC236}">
                <a16:creationId xmlns:a16="http://schemas.microsoft.com/office/drawing/2014/main" id="{A76A1211-7A35-ECBE-E6C5-8C58877BC744}"/>
              </a:ext>
            </a:extLst>
          </p:cNvPr>
          <p:cNvSpPr txBox="1"/>
          <p:nvPr/>
        </p:nvSpPr>
        <p:spPr>
          <a:xfrm>
            <a:off x="2794785" y="9122906"/>
            <a:ext cx="3418897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5400" b="1" dirty="0">
                <a:ea typeface="Source Han Sans KR Bold"/>
              </a:rPr>
              <a:t>평균 </a:t>
            </a:r>
            <a:r>
              <a:rPr lang="en-US" altLang="ko-KR" sz="5400" b="1" dirty="0">
                <a:ea typeface="Source Han Sans KR Bold"/>
              </a:rPr>
              <a:t>: </a:t>
            </a:r>
            <a:r>
              <a:rPr lang="en-US" altLang="ko-KR" sz="5400" b="1" dirty="0" smtClean="0">
                <a:ea typeface="Source Han Sans KR Bold"/>
              </a:rPr>
              <a:t>7.8</a:t>
            </a:r>
            <a:r>
              <a:rPr lang="ko-KR" altLang="en-US" sz="5400" b="1" dirty="0" smtClean="0">
                <a:ea typeface="Source Han Sans KR Bold"/>
              </a:rPr>
              <a:t>분</a:t>
            </a:r>
            <a:endParaRPr lang="en-US" sz="5400" b="1" dirty="0">
              <a:ea typeface="Source Han Sans KR Bold"/>
            </a:endParaRPr>
          </a:p>
        </p:txBody>
      </p:sp>
      <p:sp>
        <p:nvSpPr>
          <p:cNvPr id="44" name="십자형 43">
            <a:extLst>
              <a:ext uri="{FF2B5EF4-FFF2-40B4-BE49-F238E27FC236}">
                <a16:creationId xmlns:a16="http://schemas.microsoft.com/office/drawing/2014/main" id="{2B5C8496-C793-E419-CD16-310CC9B7002E}"/>
              </a:ext>
            </a:extLst>
          </p:cNvPr>
          <p:cNvSpPr/>
          <p:nvPr/>
        </p:nvSpPr>
        <p:spPr>
          <a:xfrm>
            <a:off x="4094524" y="4694758"/>
            <a:ext cx="819420" cy="819420"/>
          </a:xfrm>
          <a:prstGeom prst="plus">
            <a:avLst>
              <a:gd name="adj" fmla="val 40217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Group 17">
            <a:extLst>
              <a:ext uri="{FF2B5EF4-FFF2-40B4-BE49-F238E27FC236}">
                <a16:creationId xmlns:a16="http://schemas.microsoft.com/office/drawing/2014/main" id="{6D4C57B2-4801-03F0-24EB-A82FFFF29577}"/>
              </a:ext>
            </a:extLst>
          </p:cNvPr>
          <p:cNvGrpSpPr/>
          <p:nvPr/>
        </p:nvGrpSpPr>
        <p:grpSpPr>
          <a:xfrm>
            <a:off x="12731649" y="1630287"/>
            <a:ext cx="2923654" cy="908285"/>
            <a:chOff x="0" y="0"/>
            <a:chExt cx="592058" cy="183933"/>
          </a:xfrm>
        </p:grpSpPr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CD399526-28A2-CB48-7FB4-04432446B16B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7" name="TextBox 19">
              <a:extLst>
                <a:ext uri="{FF2B5EF4-FFF2-40B4-BE49-F238E27FC236}">
                  <a16:creationId xmlns:a16="http://schemas.microsoft.com/office/drawing/2014/main" id="{C83DCF69-0599-FA7C-361F-ADDDC6703D6E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2" name="TextBox 20">
            <a:extLst>
              <a:ext uri="{FF2B5EF4-FFF2-40B4-BE49-F238E27FC236}">
                <a16:creationId xmlns:a16="http://schemas.microsoft.com/office/drawing/2014/main" id="{DFFFEF22-14C0-0332-7E37-90AEA1532C7B}"/>
              </a:ext>
            </a:extLst>
          </p:cNvPr>
          <p:cNvSpPr txBox="1"/>
          <p:nvPr/>
        </p:nvSpPr>
        <p:spPr>
          <a:xfrm>
            <a:off x="13418825" y="1860010"/>
            <a:ext cx="1549301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EFBEE"/>
                </a:solidFill>
                <a:ea typeface="Source Han Sans KR Bold"/>
              </a:rPr>
              <a:t>V 2.0</a:t>
            </a:r>
          </a:p>
        </p:txBody>
      </p:sp>
      <p:sp>
        <p:nvSpPr>
          <p:cNvPr id="53" name="TextBox 20">
            <a:extLst>
              <a:ext uri="{FF2B5EF4-FFF2-40B4-BE49-F238E27FC236}">
                <a16:creationId xmlns:a16="http://schemas.microsoft.com/office/drawing/2014/main" id="{F4B0FE62-FD1E-0423-4D1D-89F530615E57}"/>
              </a:ext>
            </a:extLst>
          </p:cNvPr>
          <p:cNvSpPr txBox="1"/>
          <p:nvPr/>
        </p:nvSpPr>
        <p:spPr>
          <a:xfrm>
            <a:off x="12821875" y="2789441"/>
            <a:ext cx="2743200" cy="404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000" b="1" dirty="0">
                <a:ea typeface="Source Han Sans KR Bold"/>
              </a:rPr>
              <a:t>기간</a:t>
            </a:r>
            <a:r>
              <a:rPr lang="en-US" altLang="ko-KR" sz="2000" b="1" dirty="0">
                <a:ea typeface="Source Han Sans KR Bold"/>
              </a:rPr>
              <a:t>: 0</a:t>
            </a:r>
            <a:r>
              <a:rPr lang="en-US" sz="2000" b="1" dirty="0">
                <a:ea typeface="Source Han Sans KR Bold"/>
              </a:rPr>
              <a:t>6/</a:t>
            </a:r>
            <a:r>
              <a:rPr lang="en-US" altLang="ko-KR" sz="2000" b="1" dirty="0">
                <a:ea typeface="Source Han Sans KR Bold"/>
              </a:rPr>
              <a:t>06</a:t>
            </a:r>
            <a:r>
              <a:rPr lang="ko-KR" altLang="en-US" sz="2000" b="1" dirty="0">
                <a:ea typeface="Source Han Sans KR Bold"/>
              </a:rPr>
              <a:t> </a:t>
            </a:r>
            <a:r>
              <a:rPr lang="en-US" altLang="ko-KR" sz="2000" b="1" dirty="0">
                <a:ea typeface="Source Han Sans KR Bold"/>
              </a:rPr>
              <a:t>~ </a:t>
            </a:r>
            <a:r>
              <a:rPr lang="ko-KR" altLang="en-US" sz="2000" b="1" dirty="0">
                <a:ea typeface="Source Han Sans KR Bold"/>
              </a:rPr>
              <a:t> </a:t>
            </a:r>
            <a:r>
              <a:rPr lang="en-US" altLang="ko-KR" sz="2000" b="1" dirty="0">
                <a:ea typeface="Source Han Sans KR Bold"/>
              </a:rPr>
              <a:t>06/12</a:t>
            </a:r>
            <a:endParaRPr lang="en-US" sz="2000" b="1" dirty="0">
              <a:ea typeface="Source Han Sans KR Bold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61AB4CB-1FE7-685D-B771-B5D9FBF091D4}"/>
              </a:ext>
            </a:extLst>
          </p:cNvPr>
          <p:cNvSpPr/>
          <p:nvPr/>
        </p:nvSpPr>
        <p:spPr>
          <a:xfrm>
            <a:off x="13533971" y="3517835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7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7067786-6312-7A37-6027-8012F84E1653}"/>
              </a:ext>
            </a:extLst>
          </p:cNvPr>
          <p:cNvSpPr/>
          <p:nvPr/>
        </p:nvSpPr>
        <p:spPr>
          <a:xfrm>
            <a:off x="15305529" y="3492762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16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E5EAB64E-1332-6954-CAEA-F065546BBF5E}"/>
              </a:ext>
            </a:extLst>
          </p:cNvPr>
          <p:cNvSpPr/>
          <p:nvPr/>
        </p:nvSpPr>
        <p:spPr>
          <a:xfrm>
            <a:off x="11762413" y="3492762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3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08604DDC-6631-81A8-231B-97E3C4B2E59D}"/>
              </a:ext>
            </a:extLst>
          </p:cNvPr>
          <p:cNvSpPr/>
          <p:nvPr/>
        </p:nvSpPr>
        <p:spPr>
          <a:xfrm>
            <a:off x="16143729" y="5157124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19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236CB949-EC28-5682-56E1-F301409FF8A2}"/>
              </a:ext>
            </a:extLst>
          </p:cNvPr>
          <p:cNvSpPr/>
          <p:nvPr/>
        </p:nvSpPr>
        <p:spPr>
          <a:xfrm>
            <a:off x="12465719" y="6451040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12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72735CF-C51F-D4F3-C1D7-1BDE4510F657}"/>
              </a:ext>
            </a:extLst>
          </p:cNvPr>
          <p:cNvSpPr/>
          <p:nvPr/>
        </p:nvSpPr>
        <p:spPr>
          <a:xfrm>
            <a:off x="14467329" y="6451040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14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60" name="십자형 59">
            <a:extLst>
              <a:ext uri="{FF2B5EF4-FFF2-40B4-BE49-F238E27FC236}">
                <a16:creationId xmlns:a16="http://schemas.microsoft.com/office/drawing/2014/main" id="{6E4AD504-C456-3884-C96F-FF30F51DB983}"/>
              </a:ext>
            </a:extLst>
          </p:cNvPr>
          <p:cNvSpPr/>
          <p:nvPr/>
        </p:nvSpPr>
        <p:spPr>
          <a:xfrm>
            <a:off x="13935312" y="5497975"/>
            <a:ext cx="819420" cy="819420"/>
          </a:xfrm>
          <a:prstGeom prst="plus">
            <a:avLst>
              <a:gd name="adj" fmla="val 40217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20">
            <a:extLst>
              <a:ext uri="{FF2B5EF4-FFF2-40B4-BE49-F238E27FC236}">
                <a16:creationId xmlns:a16="http://schemas.microsoft.com/office/drawing/2014/main" id="{61319245-1AD5-3727-3C1C-2C07BD713682}"/>
              </a:ext>
            </a:extLst>
          </p:cNvPr>
          <p:cNvSpPr txBox="1"/>
          <p:nvPr/>
        </p:nvSpPr>
        <p:spPr>
          <a:xfrm>
            <a:off x="12359468" y="9106703"/>
            <a:ext cx="4043807" cy="518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5400" b="1" dirty="0">
                <a:ea typeface="Source Han Sans KR Bold"/>
              </a:rPr>
              <a:t>평균 </a:t>
            </a:r>
            <a:r>
              <a:rPr lang="en-US" altLang="ko-KR" sz="5400" b="1" dirty="0">
                <a:ea typeface="Source Han Sans KR Bold"/>
              </a:rPr>
              <a:t>: 12.2</a:t>
            </a:r>
            <a:r>
              <a:rPr lang="ko-KR" altLang="en-US" sz="5400" b="1" dirty="0">
                <a:ea typeface="Source Han Sans KR Bold"/>
              </a:rPr>
              <a:t>분</a:t>
            </a:r>
            <a:endParaRPr lang="en-US" sz="5400" b="1" dirty="0">
              <a:ea typeface="Source Han Sans KR Bold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A244F295-F5F0-420C-31C0-006FA9F60F94}"/>
              </a:ext>
            </a:extLst>
          </p:cNvPr>
          <p:cNvSpPr/>
          <p:nvPr/>
        </p:nvSpPr>
        <p:spPr>
          <a:xfrm>
            <a:off x="10923343" y="5172688"/>
            <a:ext cx="1676400" cy="16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15</a:t>
            </a:r>
            <a:r>
              <a:rPr lang="ko-KR" altLang="en-US" sz="36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93858AC5-856F-5803-B47B-C20B77C75FE7}"/>
              </a:ext>
            </a:extLst>
          </p:cNvPr>
          <p:cNvSpPr/>
          <p:nvPr/>
        </p:nvSpPr>
        <p:spPr>
          <a:xfrm>
            <a:off x="7207688" y="3900124"/>
            <a:ext cx="3550319" cy="262062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1">
            <a:extLst>
              <a:ext uri="{FF2B5EF4-FFF2-40B4-BE49-F238E27FC236}">
                <a16:creationId xmlns:a16="http://schemas.microsoft.com/office/drawing/2014/main" id="{5414BDF8-217A-341F-9284-EEB14B9B60BA}"/>
              </a:ext>
            </a:extLst>
          </p:cNvPr>
          <p:cNvSpPr txBox="1"/>
          <p:nvPr/>
        </p:nvSpPr>
        <p:spPr>
          <a:xfrm>
            <a:off x="7287998" y="4928160"/>
            <a:ext cx="4426836" cy="262062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000" dirty="0">
                <a:solidFill>
                  <a:schemeClr val="bg1"/>
                </a:solidFill>
              </a:rPr>
              <a:t>업데이트  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315</Words>
  <Application>Microsoft Office PowerPoint</Application>
  <PresentationFormat>사용자 지정</PresentationFormat>
  <Paragraphs>76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Source Han Sans KR</vt:lpstr>
      <vt:lpstr>Source Han Sans KR Bold</vt:lpstr>
      <vt:lpstr>Calibri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dc:creator>phy</dc:creator>
  <cp:lastModifiedBy>YUHAN</cp:lastModifiedBy>
  <cp:revision>17</cp:revision>
  <dcterms:created xsi:type="dcterms:W3CDTF">2006-08-16T00:00:00Z</dcterms:created>
  <dcterms:modified xsi:type="dcterms:W3CDTF">2024-06-13T03:59:57Z</dcterms:modified>
  <dc:identifier>DAGH7V0bgXE</dc:identifier>
</cp:coreProperties>
</file>

<file path=docProps/thumbnail.jpeg>
</file>